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5" r:id="rId4"/>
    <p:sldId id="287" r:id="rId5"/>
    <p:sldId id="289" r:id="rId6"/>
    <p:sldId id="288" r:id="rId7"/>
    <p:sldId id="258" r:id="rId8"/>
    <p:sldId id="259" r:id="rId9"/>
    <p:sldId id="260" r:id="rId10"/>
    <p:sldId id="261" r:id="rId11"/>
    <p:sldId id="262" r:id="rId12"/>
    <p:sldId id="295" r:id="rId13"/>
    <p:sldId id="280" r:id="rId14"/>
    <p:sldId id="281" r:id="rId15"/>
    <p:sldId id="282" r:id="rId16"/>
    <p:sldId id="294" r:id="rId17"/>
    <p:sldId id="293" r:id="rId18"/>
    <p:sldId id="279" r:id="rId19"/>
    <p:sldId id="292" r:id="rId20"/>
    <p:sldId id="264" r:id="rId21"/>
    <p:sldId id="290" r:id="rId22"/>
    <p:sldId id="291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96" r:id="rId35"/>
    <p:sldId id="276" r:id="rId36"/>
    <p:sldId id="277" r:id="rId37"/>
    <p:sldId id="278" r:id="rId3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9ecSgEbbvpPrOzMU63hvQBxIk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4"/>
    <p:restoredTop sz="94607"/>
  </p:normalViewPr>
  <p:slideViewPr>
    <p:cSldViewPr snapToGrid="0">
      <p:cViewPr varScale="1">
        <p:scale>
          <a:sx n="92" d="100"/>
          <a:sy n="92" d="100"/>
        </p:scale>
        <p:origin x="1672" y="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a8e23e62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a8e23e62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d844b3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cd844b3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1B573B3D-D7BD-CF89-3F6F-0B8D589C6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d844b336_0_0:notes">
            <a:extLst>
              <a:ext uri="{FF2B5EF4-FFF2-40B4-BE49-F238E27FC236}">
                <a16:creationId xmlns:a16="http://schemas.microsoft.com/office/drawing/2014/main" id="{B02AC352-94D6-2CD7-FCEB-D62FCD01B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cd844b336_0_0:notes">
            <a:extLst>
              <a:ext uri="{FF2B5EF4-FFF2-40B4-BE49-F238E27FC236}">
                <a16:creationId xmlns:a16="http://schemas.microsoft.com/office/drawing/2014/main" id="{E65653A6-BA6F-B5A7-D877-B905054BE1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31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F79A91E6-59FC-0D3B-48B0-C904F68C3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d844b336_0_0:notes">
            <a:extLst>
              <a:ext uri="{FF2B5EF4-FFF2-40B4-BE49-F238E27FC236}">
                <a16:creationId xmlns:a16="http://schemas.microsoft.com/office/drawing/2014/main" id="{76963A11-79F7-983E-A4A5-D4252FC25B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cd844b336_0_0:notes">
            <a:extLst>
              <a:ext uri="{FF2B5EF4-FFF2-40B4-BE49-F238E27FC236}">
                <a16:creationId xmlns:a16="http://schemas.microsoft.com/office/drawing/2014/main" id="{6B8D98BD-4108-5347-FBEC-5D4CD4E10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333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>
          <a:extLst>
            <a:ext uri="{FF2B5EF4-FFF2-40B4-BE49-F238E27FC236}">
              <a16:creationId xmlns:a16="http://schemas.microsoft.com/office/drawing/2014/main" id="{6FEE431A-4F97-12B0-6C35-AF00A10C7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d844b336_0_0:notes">
            <a:extLst>
              <a:ext uri="{FF2B5EF4-FFF2-40B4-BE49-F238E27FC236}">
                <a16:creationId xmlns:a16="http://schemas.microsoft.com/office/drawing/2014/main" id="{971A697E-DF67-6BA6-DBED-E3FCE022B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cd844b336_0_0:notes">
            <a:extLst>
              <a:ext uri="{FF2B5EF4-FFF2-40B4-BE49-F238E27FC236}">
                <a16:creationId xmlns:a16="http://schemas.microsoft.com/office/drawing/2014/main" id="{C59BA083-AA2F-2D8F-9158-4671F6AD7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883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592087A3-D107-6181-3152-FF67A61D1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cd844b336_0_7:notes">
            <a:extLst>
              <a:ext uri="{FF2B5EF4-FFF2-40B4-BE49-F238E27FC236}">
                <a16:creationId xmlns:a16="http://schemas.microsoft.com/office/drawing/2014/main" id="{E5CDEF39-0003-4F50-60B3-47C8FF8DC7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cd844b336_0_7:notes">
            <a:extLst>
              <a:ext uri="{FF2B5EF4-FFF2-40B4-BE49-F238E27FC236}">
                <a16:creationId xmlns:a16="http://schemas.microsoft.com/office/drawing/2014/main" id="{7B09154C-42A2-31B3-27B2-BDEA12C8E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01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C3159428-CA42-1521-F869-AEFD0B6F9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cd844b336_0_7:notes">
            <a:extLst>
              <a:ext uri="{FF2B5EF4-FFF2-40B4-BE49-F238E27FC236}">
                <a16:creationId xmlns:a16="http://schemas.microsoft.com/office/drawing/2014/main" id="{F851A4CA-4801-4C2F-0A6E-29427FE66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cd844b336_0_7:notes">
            <a:extLst>
              <a:ext uri="{FF2B5EF4-FFF2-40B4-BE49-F238E27FC236}">
                <a16:creationId xmlns:a16="http://schemas.microsoft.com/office/drawing/2014/main" id="{B27413CC-865F-A824-5064-9E4B760D1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463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cd844b33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cd844b33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cd844b3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cd844b3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a8e23e62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33a8e23e62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a8e23e62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a8e23e62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a8e23e62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a8e23e62a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a8e23e62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a8e23e62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a8e23e62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a8e23e62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cd844b3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cd844b3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cd844b33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cd844b33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ADCEA251-7E68-FED1-DF1D-5C8A9940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67E44EC0-1B9C-FE03-80C9-59C3813D6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AA8080CD-2B00-5161-727A-C975B0BB8B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982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CAEF6AF3-70DD-845E-0636-53875C3D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417AA1D7-D3F8-7239-B07D-547898A88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EA62A2A2-2C4E-A077-0477-71C6FBCA46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355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01B93B1F-2AB6-A3E4-5DB7-DD11EB00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E93C02C3-2D10-9587-733C-D5EC43E0E7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92FB95D0-C486-A64B-4228-9492F84D8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20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E4D57C6D-DA0E-BE13-F88A-79F119953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AC0776BD-3679-618A-7C84-BE828BF77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35CA515D-B108-8786-985E-BA28F1BC67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9190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jpe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693382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AI in Mathematics 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 Lecture 1</a:t>
            </a:r>
            <a:endParaRPr lang="en-US"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599" y="2714065"/>
            <a:ext cx="6400800" cy="175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chemeClr val="dk1"/>
                </a:solidFill>
              </a:rPr>
              <a:t>Bar-Ilan University</a:t>
            </a:r>
            <a:r>
              <a:rPr lang="en-US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rgbClr val="888888"/>
                </a:solidFill>
              </a:rPr>
              <a:t> </a:t>
            </a:r>
            <a:r>
              <a:rPr lang="en-US" dirty="0"/>
              <a:t>Nebius Academy | Stevens Institute of Technology</a:t>
            </a: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/>
              <a:t>March 18, 2025</a:t>
            </a:r>
          </a:p>
        </p:txBody>
      </p:sp>
      <p:pic>
        <p:nvPicPr>
          <p:cNvPr id="1026" name="Picture 2" descr="Bar-Ilan University - Bar-Ilan University">
            <a:extLst>
              <a:ext uri="{FF2B5EF4-FFF2-40B4-BE49-F238E27FC236}">
                <a16:creationId xmlns:a16="http://schemas.microsoft.com/office/drawing/2014/main" id="{8D2E6A87-0BAB-D6EA-A7D3-C78796A8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14" y="4940727"/>
            <a:ext cx="2772571" cy="103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evens Institute of Technology">
            <a:extLst>
              <a:ext uri="{FF2B5EF4-FFF2-40B4-BE49-F238E27FC236}">
                <a16:creationId xmlns:a16="http://schemas.microsoft.com/office/drawing/2014/main" id="{9478CD18-5515-48F9-A418-26F3C21E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3" y="5579443"/>
            <a:ext cx="2360579" cy="115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bius Secures $700M to Accelerate AI Infrastructure ...">
            <a:extLst>
              <a:ext uri="{FF2B5EF4-FFF2-40B4-BE49-F238E27FC236}">
                <a16:creationId xmlns:a16="http://schemas.microsoft.com/office/drawing/2014/main" id="{0D8BD547-A03D-6240-C8EA-F61B7B724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394185"/>
            <a:ext cx="2192939" cy="164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a8e23e62a_0_121"/>
          <p:cNvSpPr txBox="1">
            <a:spLocks noGrp="1"/>
          </p:cNvSpPr>
          <p:nvPr>
            <p:ph type="title"/>
          </p:nvPr>
        </p:nvSpPr>
        <p:spPr>
          <a:xfrm>
            <a:off x="536075" y="171663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IMO Participation</a:t>
            </a:r>
            <a:endParaRPr/>
          </a:p>
        </p:txBody>
      </p:sp>
      <p:pic>
        <p:nvPicPr>
          <p:cNvPr id="153" name="Google Shape;153;g33a8e23e62a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325" y="379363"/>
            <a:ext cx="1059576" cy="72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3a8e23e62a_0_121"/>
          <p:cNvSpPr txBox="1"/>
          <p:nvPr/>
        </p:nvSpPr>
        <p:spPr>
          <a:xfrm>
            <a:off x="154475" y="1403675"/>
            <a:ext cx="9756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won “silver” medal on International Math Olympiad!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33a8e23e62a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6050" y="243351"/>
            <a:ext cx="999625" cy="9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3a8e23e62a_0_121"/>
          <p:cNvSpPr txBox="1"/>
          <p:nvPr/>
        </p:nvSpPr>
        <p:spPr>
          <a:xfrm>
            <a:off x="154475" y="2465900"/>
            <a:ext cx="86112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dirty="0"/>
              <a:t>Solved the </a:t>
            </a:r>
            <a:r>
              <a:rPr lang="en-US" sz="3000" b="1" dirty="0"/>
              <a:t>hardest</a:t>
            </a:r>
            <a:r>
              <a:rPr lang="en-US" sz="3000" dirty="0"/>
              <a:t> (for humans) problem of the Olympiad.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Wrote proofs in Lean and scored </a:t>
            </a:r>
            <a:r>
              <a:rPr lang="en-US" sz="3000" b="1" dirty="0">
                <a:solidFill>
                  <a:schemeClr val="dk1"/>
                </a:solidFill>
              </a:rPr>
              <a:t>28/42</a:t>
            </a:r>
            <a:r>
              <a:rPr lang="en-US" sz="3000" dirty="0">
                <a:solidFill>
                  <a:schemeClr val="dk1"/>
                </a:solidFill>
              </a:rPr>
              <a:t> points (just </a:t>
            </a:r>
            <a:r>
              <a:rPr lang="en-US" sz="3000" b="1" dirty="0">
                <a:solidFill>
                  <a:schemeClr val="dk1"/>
                </a:solidFill>
              </a:rPr>
              <a:t>one point shy</a:t>
            </a:r>
            <a:r>
              <a:rPr lang="en-US" sz="3000" dirty="0">
                <a:solidFill>
                  <a:schemeClr val="dk1"/>
                </a:solidFill>
              </a:rPr>
              <a:t> of a gold medal).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 dirty="0">
                <a:solidFill>
                  <a:schemeClr val="dk1"/>
                </a:solidFill>
              </a:rPr>
              <a:t>Three days</a:t>
            </a:r>
            <a:r>
              <a:rPr lang="en-US" sz="3000" dirty="0">
                <a:solidFill>
                  <a:schemeClr val="dk1"/>
                </a:solidFill>
              </a:rPr>
              <a:t> to find the solution. 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 dirty="0">
                <a:solidFill>
                  <a:schemeClr val="dk1"/>
                </a:solidFill>
              </a:rPr>
              <a:t>Didn’t solve combinatorics.</a:t>
            </a:r>
            <a:r>
              <a:rPr lang="en-US" sz="3000" dirty="0">
                <a:solidFill>
                  <a:schemeClr val="dk1"/>
                </a:solidFill>
              </a:rPr>
              <a:t> Apparently, AI is not a fan of this field!</a:t>
            </a:r>
            <a:endParaRPr sz="3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cd844b336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AlphaProof solved</a:t>
            </a:r>
            <a:endParaRPr dirty="0"/>
          </a:p>
        </p:txBody>
      </p:sp>
      <p:pic>
        <p:nvPicPr>
          <p:cNvPr id="163" name="Google Shape;163;g33cd844b33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625" y="4167540"/>
            <a:ext cx="7441997" cy="227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2;g33cd844b336_0_0">
            <a:extLst>
              <a:ext uri="{FF2B5EF4-FFF2-40B4-BE49-F238E27FC236}">
                <a16:creationId xmlns:a16="http://schemas.microsoft.com/office/drawing/2014/main" id="{54BB1583-F827-1F77-5480-23342C8A44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b="31070"/>
          <a:stretch/>
        </p:blipFill>
        <p:spPr>
          <a:xfrm>
            <a:off x="851001" y="1120139"/>
            <a:ext cx="7441998" cy="157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043B56C0-E89B-6553-3AF5-CFF9EB5C2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01" y="2760638"/>
            <a:ext cx="7772400" cy="13367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AC341AAA-4D0F-E687-1948-883FDDF29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cd844b336_0_0">
            <a:extLst>
              <a:ext uri="{FF2B5EF4-FFF2-40B4-BE49-F238E27FC236}">
                <a16:creationId xmlns:a16="http://schemas.microsoft.com/office/drawing/2014/main" id="{BC72ECBA-A9AF-9203-E2A0-D7799E453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AlphaProof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FB6EC-F58A-1CFC-04C1-4392B73AC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61733"/>
            <a:ext cx="7772400" cy="28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F974598A-9536-035C-E249-BDBE18C66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cd844b336_0_0">
            <a:extLst>
              <a:ext uri="{FF2B5EF4-FFF2-40B4-BE49-F238E27FC236}">
                <a16:creationId xmlns:a16="http://schemas.microsoft.com/office/drawing/2014/main" id="{57A515B1-B68C-DB09-185A-C91722298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1</a:t>
            </a:r>
            <a:endParaRPr dirty="0"/>
          </a:p>
        </p:txBody>
      </p:sp>
      <p:pic>
        <p:nvPicPr>
          <p:cNvPr id="3" name="Google Shape;162;g33cd844b336_0_0">
            <a:extLst>
              <a:ext uri="{FF2B5EF4-FFF2-40B4-BE49-F238E27FC236}">
                <a16:creationId xmlns:a16="http://schemas.microsoft.com/office/drawing/2014/main" id="{3A39B3BD-31C3-2F2A-6D07-E1FE7F0FB9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b="31070"/>
          <a:stretch/>
        </p:blipFill>
        <p:spPr>
          <a:xfrm>
            <a:off x="851001" y="1219771"/>
            <a:ext cx="7441998" cy="157032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AEFD83-391C-7BEA-159D-A14325D2A2BF}"/>
                  </a:ext>
                </a:extLst>
              </p:cNvPr>
              <p:cNvSpPr txBox="1"/>
              <p:nvPr/>
            </p:nvSpPr>
            <p:spPr>
              <a:xfrm>
                <a:off x="779584" y="3130063"/>
                <a:ext cx="7584831" cy="273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400" dirty="0">
                    <a:latin typeface="+mn-lt"/>
                  </a:rPr>
                  <a:t>Solution ideas: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sz="2400" dirty="0">
                    <a:latin typeface="+mn-lt"/>
                  </a:rPr>
                  <a:t>Even integers satisfy the condition.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L" sz="2400" dirty="0">
                    <a:latin typeface="+mn-lt"/>
                  </a:rPr>
                  <a:t>Consider </a:t>
                </a:r>
                <a14:m>
                  <m:oMath xmlns:m="http://schemas.openxmlformats.org/officeDocument/2006/math">
                    <m:r>
                      <a:rPr lang="en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sz="2400" dirty="0">
                    <a:latin typeface="+mn-lt"/>
                  </a:rPr>
                  <a:t>as a sum of integer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L" sz="24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</m:t>
                    </m:r>
                  </m:oMath>
                </a14:m>
                <a:r>
                  <a:rPr lang="en-US" sz="2400" b="0" dirty="0">
                    <a:latin typeface="+mn-lt"/>
                    <a:ea typeface="Cambria Math" panose="020405030504060302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latin typeface="+mn-lt"/>
                    <a:ea typeface="Cambria Math" panose="02040503050406030204" pitchFamily="18" charset="0"/>
                  </a:rPr>
                  <a:t>Notice that we can take k out of the brackets.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latin typeface="+mn-lt"/>
                    <a:ea typeface="Cambria Math" panose="02040503050406030204" pitchFamily="18" charset="0"/>
                  </a:rPr>
                  <a:t>Consider case of even and odd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0" dirty="0">
                    <a:latin typeface="+mn-lt"/>
                    <a:ea typeface="Cambria Math" panose="02040503050406030204" pitchFamily="18" charset="0"/>
                  </a:rPr>
                  <a:t> separately and prove that only even integers satisfy.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AEFD83-391C-7BEA-159D-A14325D2A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84" y="3130063"/>
                <a:ext cx="7584831" cy="2739211"/>
              </a:xfrm>
              <a:prstGeom prst="rect">
                <a:avLst/>
              </a:prstGeom>
              <a:blipFill>
                <a:blip r:embed="rId4"/>
                <a:stretch>
                  <a:fillRect l="-1338" t="-18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547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>
          <a:extLst>
            <a:ext uri="{FF2B5EF4-FFF2-40B4-BE49-F238E27FC236}">
              <a16:creationId xmlns:a16="http://schemas.microsoft.com/office/drawing/2014/main" id="{D494A4CB-B6A3-D944-BAED-09454EEE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cd844b336_0_0">
            <a:extLst>
              <a:ext uri="{FF2B5EF4-FFF2-40B4-BE49-F238E27FC236}">
                <a16:creationId xmlns:a16="http://schemas.microsoft.com/office/drawing/2014/main" id="{ED9F053F-B9C0-97B8-F493-C8BAA70150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2</a:t>
            </a:r>
            <a:endParaRPr dirty="0"/>
          </a:p>
        </p:txBody>
      </p:sp>
      <p:pic>
        <p:nvPicPr>
          <p:cNvPr id="10" name="Picture 9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CCB9BE04-4039-12D9-8B05-ECB8A49B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3" y="3235569"/>
            <a:ext cx="8893973" cy="3347793"/>
          </a:xfrm>
          <a:prstGeom prst="rect">
            <a:avLst/>
          </a:prstGeom>
        </p:spPr>
      </p:pic>
      <p:pic>
        <p:nvPicPr>
          <p:cNvPr id="11" name="Picture 10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FAD09AF0-29FF-FB37-0928-C4C2316EE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506269"/>
            <a:ext cx="7772400" cy="133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1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BFC1-2CDA-AE58-6A63-3C558267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Problem 6</a:t>
            </a:r>
          </a:p>
        </p:txBody>
      </p:sp>
      <p:pic>
        <p:nvPicPr>
          <p:cNvPr id="4" name="Google Shape;163;g33cd844b336_0_0">
            <a:extLst>
              <a:ext uri="{FF2B5EF4-FFF2-40B4-BE49-F238E27FC236}">
                <a16:creationId xmlns:a16="http://schemas.microsoft.com/office/drawing/2014/main" id="{F3F48101-4797-1351-2619-0881AA9905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1001" y="1134256"/>
            <a:ext cx="7441997" cy="22772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350C41-B8CB-0E12-1753-68162DE920C8}"/>
                  </a:ext>
                </a:extLst>
              </p:cNvPr>
              <p:cNvSpPr txBox="1"/>
              <p:nvPr/>
            </p:nvSpPr>
            <p:spPr>
              <a:xfrm>
                <a:off x="357976" y="3175051"/>
                <a:ext cx="8428046" cy="3094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400" dirty="0"/>
                  <a:t>Solution ideas: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L" sz="2400" dirty="0"/>
                  <a:t>Example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L" sz="2400" dirty="0"/>
                  <a:t> gives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≥2</m:t>
                    </m:r>
                  </m:oMath>
                </a14:m>
                <a:r>
                  <a:rPr lang="en-IL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L" sz="2400" dirty="0"/>
                  <a:t>Denote </a:t>
                </a:r>
                <a14:m>
                  <m:oMath xmlns:m="http://schemas.openxmlformats.org/officeDocument/2006/math"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L" sz="2400" dirty="0"/>
                  <a:t>We want to show that it can not have more than 1 nonzero value.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L" sz="2400" dirty="0"/>
                  <a:t>Show that f is a bijection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Derive the result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knowing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350C41-B8CB-0E12-1753-68162DE9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76" y="3175051"/>
                <a:ext cx="8428046" cy="3094501"/>
              </a:xfrm>
              <a:prstGeom prst="rect">
                <a:avLst/>
              </a:prstGeom>
              <a:blipFill>
                <a:blip r:embed="rId3"/>
                <a:stretch>
                  <a:fillRect l="-1205" t="-1639" r="-195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62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8F037E8-42A3-8C0C-34F3-5A3A5FA9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cd844b336_0_7">
            <a:extLst>
              <a:ext uri="{FF2B5EF4-FFF2-40B4-BE49-F238E27FC236}">
                <a16:creationId xmlns:a16="http://schemas.microsoft.com/office/drawing/2014/main" id="{A5E96245-0D79-AFC8-9D1D-DD098F7A55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AlphaGeometry solved</a:t>
            </a:r>
            <a:endParaRPr dirty="0"/>
          </a:p>
        </p:txBody>
      </p:sp>
      <p:pic>
        <p:nvPicPr>
          <p:cNvPr id="169" name="Google Shape;169;g33cd844b336_0_7">
            <a:extLst>
              <a:ext uri="{FF2B5EF4-FFF2-40B4-BE49-F238E27FC236}">
                <a16:creationId xmlns:a16="http://schemas.microsoft.com/office/drawing/2014/main" id="{26E3C28A-19D4-6003-841A-FF28FC89B5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253958"/>
            <a:ext cx="8839202" cy="17637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0;g33cd844b336_0_7">
            <a:extLst>
              <a:ext uri="{FF2B5EF4-FFF2-40B4-BE49-F238E27FC236}">
                <a16:creationId xmlns:a16="http://schemas.microsoft.com/office/drawing/2014/main" id="{1F3AE998-02F0-0C3A-57BA-6C69F36D9F2A}"/>
              </a:ext>
            </a:extLst>
          </p:cNvPr>
          <p:cNvSpPr txBox="1"/>
          <p:nvPr/>
        </p:nvSpPr>
        <p:spPr>
          <a:xfrm>
            <a:off x="457200" y="3544617"/>
            <a:ext cx="8594052" cy="205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19 seconds…</a:t>
            </a:r>
            <a:endParaRPr lang="ru-RU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buNone/>
            </a:pPr>
            <a:r>
              <a:rPr lang="en-IL" sz="2400" b="1" dirty="0"/>
              <a:t>Much stronger than AlphaProof: </a:t>
            </a:r>
          </a:p>
          <a:p>
            <a:pPr marL="114300" indent="0">
              <a:buNone/>
            </a:pPr>
            <a:r>
              <a:rPr lang="en-IL" sz="2400" dirty="0"/>
              <a:t>Solves almost all geometry problems from IMO this century.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228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628CE0C2-BD0B-71A8-9992-F9F09CB0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cd844b336_0_7">
            <a:extLst>
              <a:ext uri="{FF2B5EF4-FFF2-40B4-BE49-F238E27FC236}">
                <a16:creationId xmlns:a16="http://schemas.microsoft.com/office/drawing/2014/main" id="{BDB8BCD1-8DA5-180B-99E9-28932C2FF6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AlphaGeometry solved</a:t>
            </a:r>
            <a:endParaRPr dirty="0"/>
          </a:p>
        </p:txBody>
      </p:sp>
      <p:pic>
        <p:nvPicPr>
          <p:cNvPr id="169" name="Google Shape;169;g33cd844b336_0_7">
            <a:extLst>
              <a:ext uri="{FF2B5EF4-FFF2-40B4-BE49-F238E27FC236}">
                <a16:creationId xmlns:a16="http://schemas.microsoft.com/office/drawing/2014/main" id="{83C71C9D-B68D-A8A1-F72C-A33F8F739F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253958"/>
            <a:ext cx="8839202" cy="176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76FC50-817B-2381-0B8B-370D2A44D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607" y="3017744"/>
            <a:ext cx="5460503" cy="38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49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C3A9-8F78-86B2-8327-7EC2B4C4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AlphaGeometry</a:t>
            </a:r>
            <a:endParaRPr lang="en-IL" dirty="0"/>
          </a:p>
        </p:txBody>
      </p:sp>
      <p:pic>
        <p:nvPicPr>
          <p:cNvPr id="8" name="Picture 7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F9E2F549-9C9A-E37F-5773-200C1CF2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2068386"/>
            <a:ext cx="7772400" cy="35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02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248AD-A745-6570-108F-8B14C42E8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E089-3B7C-2D15-4906-E80CC58E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AlphaGeometry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2EE8C-BCEF-BAD8-7617-178F8D3FF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29378"/>
            <a:ext cx="8425658" cy="20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9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 in Mathematics</a:t>
            </a:r>
            <a:endParaRPr/>
          </a:p>
        </p:txBody>
      </p:sp>
      <p:cxnSp>
        <p:nvCxnSpPr>
          <p:cNvPr id="95" name="Google Shape;95;p2"/>
          <p:cNvCxnSpPr/>
          <p:nvPr/>
        </p:nvCxnSpPr>
        <p:spPr>
          <a:xfrm rot="10800000" flipH="1">
            <a:off x="457200" y="4387990"/>
            <a:ext cx="8237700" cy="1290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97" name="Google Shape;9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375" y="4784890"/>
            <a:ext cx="1192424" cy="11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75" y="3350571"/>
            <a:ext cx="1094499" cy="8564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E939F-5CAC-F454-FE1A-3337ED9185CD}"/>
              </a:ext>
            </a:extLst>
          </p:cNvPr>
          <p:cNvSpPr txBox="1"/>
          <p:nvPr/>
        </p:nvSpPr>
        <p:spPr>
          <a:xfrm>
            <a:off x="905275" y="1905355"/>
            <a:ext cx="602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Pioneering Era (Mid-20th Century)</a:t>
            </a:r>
            <a:endParaRPr lang="en-IL" sz="2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cd844b336_0_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AlphaProof didn’t solve</a:t>
            </a:r>
            <a:endParaRPr dirty="0"/>
          </a:p>
        </p:txBody>
      </p:sp>
      <p:pic>
        <p:nvPicPr>
          <p:cNvPr id="176" name="Google Shape;176;g33cd844b336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525" y="1267550"/>
            <a:ext cx="7196950" cy="185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3cd844b336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513" y="3118903"/>
            <a:ext cx="7196968" cy="270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3cd844b336_0_14"/>
          <p:cNvSpPr txBox="1"/>
          <p:nvPr/>
        </p:nvSpPr>
        <p:spPr>
          <a:xfrm>
            <a:off x="1121150" y="5963500"/>
            <a:ext cx="72636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it too lazy to read so many words?)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EB829-783B-8F54-9296-CC943329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Problem 3</a:t>
            </a:r>
          </a:p>
        </p:txBody>
      </p:sp>
      <p:pic>
        <p:nvPicPr>
          <p:cNvPr id="4" name="Google Shape;176;g33cd844b336_0_14">
            <a:extLst>
              <a:ext uri="{FF2B5EF4-FFF2-40B4-BE49-F238E27FC236}">
                <a16:creationId xmlns:a16="http://schemas.microsoft.com/office/drawing/2014/main" id="{76CE0B2A-0AA8-AB25-E6FF-C346BE33D5A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3525" y="1417638"/>
            <a:ext cx="7196950" cy="18513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9F3BE-8D8A-5A4E-7597-690D6FFF6265}"/>
              </a:ext>
            </a:extLst>
          </p:cNvPr>
          <p:cNvSpPr txBox="1"/>
          <p:nvPr/>
        </p:nvSpPr>
        <p:spPr>
          <a:xfrm>
            <a:off x="973525" y="3268985"/>
            <a:ext cx="75115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0E0E"/>
                </a:solidFill>
                <a:effectLst/>
                <a:latin typeface="+mj-lt"/>
              </a:rPr>
              <a:t>Ideas: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E0E0E"/>
                </a:solidFill>
                <a:effectLst/>
                <a:latin typeface="+mj-lt"/>
              </a:rPr>
              <a:t>At least one integer appears infinitely often.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400" dirty="0">
                <a:solidFill>
                  <a:srgbClr val="0E0E0E"/>
                </a:solidFill>
                <a:effectLst/>
                <a:latin typeface="+mj-lt"/>
              </a:rPr>
              <a:t>Only finitely many integers appear infinitely often.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400" dirty="0">
                <a:solidFill>
                  <a:srgbClr val="0E0E0E"/>
                </a:solidFill>
                <a:effectLst/>
                <a:latin typeface="+mj-lt"/>
              </a:rPr>
              <a:t>Classify numbers and show the sequence eventually alternates between “big” and “small.”</a:t>
            </a:r>
          </a:p>
          <a:p>
            <a:pPr marL="342900" indent="-342900">
              <a:buFont typeface="Arial"/>
              <a:buAutoNum type="arabicPeriod"/>
            </a:pPr>
            <a:r>
              <a:rPr lang="en-US" sz="2400" dirty="0">
                <a:solidFill>
                  <a:srgbClr val="0E0E0E"/>
                </a:solidFill>
                <a:effectLst/>
                <a:latin typeface="+mj-lt"/>
              </a:rPr>
              <a:t>Analyze the “small” terms to show eventual periodicity.</a:t>
            </a:r>
          </a:p>
          <a:p>
            <a:pPr marL="342900" indent="-342900">
              <a:buFont typeface="Arial"/>
              <a:buAutoNum type="arabicPeriod"/>
            </a:pPr>
            <a:endParaRPr lang="en-US" sz="2400" dirty="0">
              <a:solidFill>
                <a:srgbClr val="0E0E0E"/>
              </a:solidFill>
              <a:effectLst/>
              <a:latin typeface="+mj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E0E0E"/>
              </a:solidFill>
              <a:effectLst/>
              <a:latin typeface="+mj-lt"/>
            </a:endParaRPr>
          </a:p>
          <a:p>
            <a:endParaRPr lang="en-I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531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1163-4691-8FE7-DF50-72BF1191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Problem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6BFC5-944A-1C37-F89B-AB42E6E3C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881" y="4075505"/>
            <a:ext cx="5782235" cy="2507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BBE04A-A53B-27DD-0CBE-FB6E30EB8F30}"/>
              </a:ext>
            </a:extLst>
          </p:cNvPr>
          <p:cNvSpPr txBox="1"/>
          <p:nvPr/>
        </p:nvSpPr>
        <p:spPr>
          <a:xfrm>
            <a:off x="797434" y="4255174"/>
            <a:ext cx="4598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/>
              <a:t>Answer: n = 3</a:t>
            </a:r>
          </a:p>
        </p:txBody>
      </p:sp>
      <p:pic>
        <p:nvPicPr>
          <p:cNvPr id="7" name="Google Shape;177;g33cd844b336_0_14">
            <a:extLst>
              <a:ext uri="{FF2B5EF4-FFF2-40B4-BE49-F238E27FC236}">
                <a16:creationId xmlns:a16="http://schemas.microsoft.com/office/drawing/2014/main" id="{2E4407BD-4BCF-7350-664B-48287362D4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516" y="1270981"/>
            <a:ext cx="7196968" cy="2709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396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cd844b336_0_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and Mathematics</a:t>
            </a:r>
            <a:endParaRPr/>
          </a:p>
        </p:txBody>
      </p:sp>
      <p:sp>
        <p:nvSpPr>
          <p:cNvPr id="184" name="Google Shape;184;g33cd844b336_0_24"/>
          <p:cNvSpPr txBox="1">
            <a:spLocks noGrp="1"/>
          </p:cNvSpPr>
          <p:nvPr>
            <p:ph type="body" idx="1"/>
          </p:nvPr>
        </p:nvSpPr>
        <p:spPr>
          <a:xfrm>
            <a:off x="457200" y="5130425"/>
            <a:ext cx="8229600" cy="160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And now we will look at some examples how machine learning solves real mathematical problems</a:t>
            </a:r>
            <a:endParaRPr/>
          </a:p>
        </p:txBody>
      </p:sp>
      <p:pic>
        <p:nvPicPr>
          <p:cNvPr id="185" name="Google Shape;185;g33cd844b336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150" y="1417650"/>
            <a:ext cx="3425700" cy="34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>
            <a:spLocks noGrp="1"/>
          </p:cNvSpPr>
          <p:nvPr>
            <p:ph type="title"/>
          </p:nvPr>
        </p:nvSpPr>
        <p:spPr>
          <a:xfrm>
            <a:off x="457200" y="239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and Matrix Multiplication</a:t>
            </a:r>
            <a:endParaRPr/>
          </a:p>
        </p:txBody>
      </p:sp>
      <p:sp>
        <p:nvSpPr>
          <p:cNvPr id="191" name="Google Shape;191;p6"/>
          <p:cNvSpPr txBox="1">
            <a:spLocks noGrp="1"/>
          </p:cNvSpPr>
          <p:nvPr>
            <p:ph type="body" idx="1"/>
          </p:nvPr>
        </p:nvSpPr>
        <p:spPr>
          <a:xfrm>
            <a:off x="457200" y="16823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Consider multiplying two matrices:</a:t>
            </a:r>
            <a:endParaRPr/>
          </a:p>
        </p:txBody>
      </p:sp>
      <p:pic>
        <p:nvPicPr>
          <p:cNvPr id="192" name="Google Shape;19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925" y="2671175"/>
            <a:ext cx="4540399" cy="13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/>
        </p:nvSpPr>
        <p:spPr>
          <a:xfrm>
            <a:off x="327300" y="5092800"/>
            <a:ext cx="848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How many multiplications are needed in the classical approach?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a8e23e62a_0_26"/>
          <p:cNvSpPr txBox="1">
            <a:spLocks noGrp="1"/>
          </p:cNvSpPr>
          <p:nvPr>
            <p:ph type="title"/>
          </p:nvPr>
        </p:nvSpPr>
        <p:spPr>
          <a:xfrm>
            <a:off x="457200" y="2514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and Matrix Multiplication</a:t>
            </a:r>
            <a:endParaRPr/>
          </a:p>
        </p:txBody>
      </p:sp>
      <p:pic>
        <p:nvPicPr>
          <p:cNvPr id="199" name="Google Shape;199;g33a8e23e62a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67913"/>
            <a:ext cx="8839201" cy="335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33a8e23e62a_0_26"/>
          <p:cNvSpPr txBox="1"/>
          <p:nvPr/>
        </p:nvSpPr>
        <p:spPr>
          <a:xfrm>
            <a:off x="3138000" y="1773813"/>
            <a:ext cx="28680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do 7!!!!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a8e23e62a_0_43"/>
          <p:cNvSpPr txBox="1">
            <a:spLocks noGrp="1"/>
          </p:cNvSpPr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Alpha Tensor results</a:t>
            </a:r>
            <a:endParaRPr/>
          </a:p>
        </p:txBody>
      </p:sp>
      <p:pic>
        <p:nvPicPr>
          <p:cNvPr id="206" name="Google Shape;206;g33a8e23e62a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225" y="1142988"/>
            <a:ext cx="471755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SET Game </a:t>
            </a:r>
            <a:endParaRPr/>
          </a:p>
        </p:txBody>
      </p:sp>
      <p:pic>
        <p:nvPicPr>
          <p:cNvPr id="212" name="Google Shape;21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88" y="2023050"/>
            <a:ext cx="8664026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a8e23e62a_0_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SET Game</a:t>
            </a:r>
            <a:endParaRPr/>
          </a:p>
        </p:txBody>
      </p:sp>
      <p:sp>
        <p:nvSpPr>
          <p:cNvPr id="218" name="Google Shape;218;g33a8e23e62a_0_51"/>
          <p:cNvSpPr txBox="1"/>
          <p:nvPr/>
        </p:nvSpPr>
        <p:spPr>
          <a:xfrm>
            <a:off x="391200" y="1417650"/>
            <a:ext cx="8361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What mathematical structure do the cards correspond to?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3a8e23e62a_0_51"/>
          <p:cNvSpPr txBox="1"/>
          <p:nvPr/>
        </p:nvSpPr>
        <p:spPr>
          <a:xfrm>
            <a:off x="1963075" y="3310525"/>
            <a:ext cx="32874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0E0E0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33a8e23e62a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5" y="2782525"/>
            <a:ext cx="8745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3a8e23e62a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700" y="3806050"/>
            <a:ext cx="1402275" cy="21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3a8e23e62a_0_51"/>
          <p:cNvSpPr txBox="1"/>
          <p:nvPr/>
        </p:nvSpPr>
        <p:spPr>
          <a:xfrm>
            <a:off x="2636700" y="4475088"/>
            <a:ext cx="53676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(diamond, 2, red,open)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a8e23e62a_0_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improved the results!</a:t>
            </a:r>
            <a:endParaRPr/>
          </a:p>
        </p:txBody>
      </p:sp>
      <p:pic>
        <p:nvPicPr>
          <p:cNvPr id="228" name="Google Shape;228;g33a8e23e62a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27051"/>
            <a:ext cx="8839200" cy="178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3a8e23e62a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67913"/>
            <a:ext cx="8839201" cy="908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F5BF0519-19C0-DD44-7571-51904FB47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47CAA0CC-0F54-CAB8-666D-A29208F3A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 in Mathematics</a:t>
            </a:r>
            <a:endParaRPr/>
          </a:p>
        </p:txBody>
      </p:sp>
      <p:cxnSp>
        <p:nvCxnSpPr>
          <p:cNvPr id="95" name="Google Shape;95;p2">
            <a:extLst>
              <a:ext uri="{FF2B5EF4-FFF2-40B4-BE49-F238E27FC236}">
                <a16:creationId xmlns:a16="http://schemas.microsoft.com/office/drawing/2014/main" id="{84B938C7-B6DB-1D16-3B59-EC63F4A8D1DB}"/>
              </a:ext>
            </a:extLst>
          </p:cNvPr>
          <p:cNvCxnSpPr/>
          <p:nvPr/>
        </p:nvCxnSpPr>
        <p:spPr>
          <a:xfrm rot="10800000" flipH="1">
            <a:off x="457200" y="4387990"/>
            <a:ext cx="8237700" cy="1290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96" name="Google Shape;96;p2">
            <a:extLst>
              <a:ext uri="{FF2B5EF4-FFF2-40B4-BE49-F238E27FC236}">
                <a16:creationId xmlns:a16="http://schemas.microsoft.com/office/drawing/2014/main" id="{D21BEE66-2810-2494-0CF1-5AFFDCD769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550" y="3316403"/>
            <a:ext cx="693618" cy="9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>
            <a:extLst>
              <a:ext uri="{FF2B5EF4-FFF2-40B4-BE49-F238E27FC236}">
                <a16:creationId xmlns:a16="http://schemas.microsoft.com/office/drawing/2014/main" id="{09ADF03F-F0B4-449C-7F4A-CB10D64EA4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375" y="4784890"/>
            <a:ext cx="1192424" cy="11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>
            <a:extLst>
              <a:ext uri="{FF2B5EF4-FFF2-40B4-BE49-F238E27FC236}">
                <a16:creationId xmlns:a16="http://schemas.microsoft.com/office/drawing/2014/main" id="{93B242E3-B1A0-B634-B107-E1BE2BBA7B5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275" y="3350571"/>
            <a:ext cx="1094499" cy="8564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DBAF62-B9ED-AC10-2A7E-8E040C5E4995}"/>
              </a:ext>
            </a:extLst>
          </p:cNvPr>
          <p:cNvSpPr txBox="1"/>
          <p:nvPr/>
        </p:nvSpPr>
        <p:spPr>
          <a:xfrm>
            <a:off x="905275" y="1905355"/>
            <a:ext cx="602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Four Color Theorem 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863035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a8e23e62a_0_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AI Helped in the Capset Problem?</a:t>
            </a:r>
            <a:endParaRPr/>
          </a:p>
        </p:txBody>
      </p:sp>
      <p:pic>
        <p:nvPicPr>
          <p:cNvPr id="235" name="Google Shape;235;g33a8e23e62a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38"/>
            <a:ext cx="8839196" cy="456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Lyapunov Functions</a:t>
            </a:r>
            <a:endParaRPr/>
          </a:p>
        </p:txBody>
      </p:sp>
      <p:pic>
        <p:nvPicPr>
          <p:cNvPr id="241" name="Google Shape;24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8488"/>
            <a:ext cx="8839199" cy="374641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8"/>
          <p:cNvSpPr txBox="1"/>
          <p:nvPr/>
        </p:nvSpPr>
        <p:spPr>
          <a:xfrm>
            <a:off x="457200" y="5009325"/>
            <a:ext cx="6870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are they important?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Lyapunov function ⇔ Stable system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cd844b336_0_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Lyapunov Functions</a:t>
            </a:r>
            <a:endParaRPr/>
          </a:p>
        </p:txBody>
      </p:sp>
      <p:pic>
        <p:nvPicPr>
          <p:cNvPr id="248" name="Google Shape;248;g33cd844b336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63" y="3798700"/>
            <a:ext cx="8575476" cy="18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3cd844b336_0_34"/>
          <p:cNvSpPr txBox="1"/>
          <p:nvPr/>
        </p:nvSpPr>
        <p:spPr>
          <a:xfrm>
            <a:off x="309163" y="1848675"/>
            <a:ext cx="8525700" cy="12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writing system of equation in a machine readable text is challenging: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cd844b336_0_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Lyapunov Functions</a:t>
            </a:r>
            <a:endParaRPr/>
          </a:p>
        </p:txBody>
      </p:sp>
      <p:sp>
        <p:nvSpPr>
          <p:cNvPr id="255" name="Google Shape;255;g33cd844b336_0_42"/>
          <p:cNvSpPr txBox="1"/>
          <p:nvPr/>
        </p:nvSpPr>
        <p:spPr>
          <a:xfrm>
            <a:off x="457200" y="2490575"/>
            <a:ext cx="8635200" cy="27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found Lyapunov functions on a test dataset </a:t>
            </a: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84%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time, while Master’s students in relative field only solved </a:t>
            </a: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9.3%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those equations.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4E3A-A7CC-0AB8-E436-F003895A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D189C-1827-B0C3-E5B5-329F5C6B2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3587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Mathematical Data</a:t>
            </a:r>
            <a:endParaRPr/>
          </a:p>
        </p:txBody>
      </p:sp>
      <p:pic>
        <p:nvPicPr>
          <p:cNvPr id="261" name="Google Shape;2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50" y="1884298"/>
            <a:ext cx="2687525" cy="199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100" y="1816925"/>
            <a:ext cx="2225701" cy="213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9900" y="2041322"/>
            <a:ext cx="3124200" cy="163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325" y="5084725"/>
            <a:ext cx="2113575" cy="14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9925" y="4974000"/>
            <a:ext cx="1791640" cy="16375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Google Shape;266;p9"/>
              <p:cNvSpPr txBox="1"/>
              <p:nvPr/>
            </p:nvSpPr>
            <p:spPr>
              <a:xfrm>
                <a:off x="1122239" y="4008420"/>
                <a:ext cx="6899521" cy="58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𝑓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(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𝑥</m:t>
                      </m:r>
                      <m:r>
                        <a:rPr lang="en-US" sz="32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) = </m:t>
                      </m:r>
                      <m:r>
                        <a:rPr lang="en-US" sz="3200" i="1" dirty="0" err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𝑎</m:t>
                      </m:r>
                      <m:r>
                        <a:rPr lang="en-US" sz="3200" i="1" dirty="0" err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ₙ</m:t>
                      </m:r>
                      <m:r>
                        <a:rPr lang="en-US" sz="3200" i="1" dirty="0" err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𝑥</m:t>
                      </m:r>
                      <m:r>
                        <a:rPr lang="en-US" sz="32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ⁿ + … + </m:t>
                      </m:r>
                      <m:r>
                        <a:rPr lang="en-US" sz="3200" i="1" dirty="0" err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𝑎</m:t>
                      </m:r>
                      <m:r>
                        <a:rPr lang="en-US" sz="3200" i="1" dirty="0" err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₁</m:t>
                      </m:r>
                      <m:r>
                        <a:rPr lang="en-US" sz="3200" i="1" dirty="0" err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𝑥</m:t>
                      </m:r>
                      <m:r>
                        <a:rPr lang="en-US" sz="32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 + </m:t>
                      </m:r>
                      <m:r>
                        <a:rPr lang="en-US" sz="32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𝑎</m:t>
                      </m:r>
                      <m:r>
                        <a:rPr lang="en-US" sz="32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₀</m:t>
                      </m:r>
                    </m:oMath>
                  </m:oMathPara>
                </a14:m>
                <a:endParaRPr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66" name="Google Shape;266;p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239" y="4008420"/>
                <a:ext cx="6899521" cy="588300"/>
              </a:xfrm>
              <a:prstGeom prst="rect">
                <a:avLst/>
              </a:prstGeom>
              <a:blipFill>
                <a:blip r:embed="rId8"/>
                <a:stretch>
                  <a:fillRect b="-31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This Course</a:t>
            </a:r>
            <a:endParaRPr/>
          </a:p>
        </p:txBody>
      </p:sp>
      <p:sp>
        <p:nvSpPr>
          <p:cNvPr id="272" name="Google Shape;272;p10"/>
          <p:cNvSpPr txBox="1">
            <a:spLocks noGrp="1"/>
          </p:cNvSpPr>
          <p:nvPr>
            <p:ph type="body" idx="1"/>
          </p:nvPr>
        </p:nvSpPr>
        <p:spPr>
          <a:xfrm>
            <a:off x="457200" y="1709800"/>
            <a:ext cx="8229600" cy="4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 week: Intro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2 weeks: Data Science in Mathematics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2 weeks: Deep Learning in Mathematics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3 weeks: Math as an NLP problem (LLMs etc.)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3 weeks: Reinforcement Learning (RL) in Math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 week: Advanced AI topics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1 week: Project Presentations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 txBox="1">
            <a:spLocks noGrp="1"/>
          </p:cNvSpPr>
          <p:nvPr>
            <p:ph type="body" idx="1"/>
          </p:nvPr>
        </p:nvSpPr>
        <p:spPr>
          <a:xfrm>
            <a:off x="1897575" y="2661000"/>
            <a:ext cx="52230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 b="1"/>
              <a:t>Thank you!</a:t>
            </a:r>
            <a:endParaRPr sz="69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C598925B-F349-6D2F-7AEB-CD3170D09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2A6B05AF-D306-20CD-C31D-0F4DF1BD16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 in Mathematics</a:t>
            </a:r>
            <a:endParaRPr/>
          </a:p>
        </p:txBody>
      </p:sp>
      <p:pic>
        <p:nvPicPr>
          <p:cNvPr id="91" name="Google Shape;91;p2">
            <a:extLst>
              <a:ext uri="{FF2B5EF4-FFF2-40B4-BE49-F238E27FC236}">
                <a16:creationId xmlns:a16="http://schemas.microsoft.com/office/drawing/2014/main" id="{5CB1F735-F8F3-E597-F4CF-1B6A6BBE74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721" y="3569546"/>
            <a:ext cx="1003602" cy="4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>
            <a:extLst>
              <a:ext uri="{FF2B5EF4-FFF2-40B4-BE49-F238E27FC236}">
                <a16:creationId xmlns:a16="http://schemas.microsoft.com/office/drawing/2014/main" id="{5298AD9B-4E19-66A4-A175-56809D25AB3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725" y="4800815"/>
            <a:ext cx="1094499" cy="4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>
            <a:extLst>
              <a:ext uri="{FF2B5EF4-FFF2-40B4-BE49-F238E27FC236}">
                <a16:creationId xmlns:a16="http://schemas.microsoft.com/office/drawing/2014/main" id="{32310AD0-C9E9-B136-C42A-17558F44A6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499" y="4701403"/>
            <a:ext cx="1246152" cy="700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2">
            <a:extLst>
              <a:ext uri="{FF2B5EF4-FFF2-40B4-BE49-F238E27FC236}">
                <a16:creationId xmlns:a16="http://schemas.microsoft.com/office/drawing/2014/main" id="{CA49D321-5709-4615-5DD4-9A28918BE760}"/>
              </a:ext>
            </a:extLst>
          </p:cNvPr>
          <p:cNvCxnSpPr/>
          <p:nvPr/>
        </p:nvCxnSpPr>
        <p:spPr>
          <a:xfrm rot="10800000" flipH="1">
            <a:off x="457200" y="4387990"/>
            <a:ext cx="8237700" cy="1290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96" name="Google Shape;96;p2">
            <a:extLst>
              <a:ext uri="{FF2B5EF4-FFF2-40B4-BE49-F238E27FC236}">
                <a16:creationId xmlns:a16="http://schemas.microsoft.com/office/drawing/2014/main" id="{D5988E3F-7771-F91E-483D-AE74D153939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0550" y="3316403"/>
            <a:ext cx="693618" cy="9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>
            <a:extLst>
              <a:ext uri="{FF2B5EF4-FFF2-40B4-BE49-F238E27FC236}">
                <a16:creationId xmlns:a16="http://schemas.microsoft.com/office/drawing/2014/main" id="{E39B1C61-AC00-E589-DC47-D90E0AEA33F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7375" y="4784890"/>
            <a:ext cx="1192424" cy="11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>
            <a:extLst>
              <a:ext uri="{FF2B5EF4-FFF2-40B4-BE49-F238E27FC236}">
                <a16:creationId xmlns:a16="http://schemas.microsoft.com/office/drawing/2014/main" id="{35617B5E-932F-6054-49FD-8647D5C206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5275" y="3350571"/>
            <a:ext cx="1094499" cy="8564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D9B311-5675-4EF1-E5CD-025475ACD9DB}"/>
              </a:ext>
            </a:extLst>
          </p:cNvPr>
          <p:cNvSpPr txBox="1"/>
          <p:nvPr/>
        </p:nvSpPr>
        <p:spPr>
          <a:xfrm>
            <a:off x="905275" y="1905355"/>
            <a:ext cx="602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b="1" dirty="0"/>
              <a:t>Software and globalization</a:t>
            </a:r>
          </a:p>
        </p:txBody>
      </p:sp>
    </p:spTree>
    <p:extLst>
      <p:ext uri="{BB962C8B-B14F-4D97-AF65-F5344CB8AC3E}">
        <p14:creationId xmlns:p14="http://schemas.microsoft.com/office/powerpoint/2010/main" val="116017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7B1DCBE3-8549-AF60-DD85-65B421357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4DEC6F48-A285-63AE-B912-A53F148A2A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 in Mathematics</a:t>
            </a:r>
            <a:endParaRPr/>
          </a:p>
        </p:txBody>
      </p:sp>
      <p:pic>
        <p:nvPicPr>
          <p:cNvPr id="91" name="Google Shape;91;p2">
            <a:extLst>
              <a:ext uri="{FF2B5EF4-FFF2-40B4-BE49-F238E27FC236}">
                <a16:creationId xmlns:a16="http://schemas.microsoft.com/office/drawing/2014/main" id="{1A933291-C63D-9ABD-5042-300AFE3820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721" y="3569546"/>
            <a:ext cx="1003602" cy="4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>
            <a:extLst>
              <a:ext uri="{FF2B5EF4-FFF2-40B4-BE49-F238E27FC236}">
                <a16:creationId xmlns:a16="http://schemas.microsoft.com/office/drawing/2014/main" id="{CB98243F-E0F8-30B4-8522-D4E7EDB246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725" y="4800815"/>
            <a:ext cx="1094499" cy="4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>
            <a:extLst>
              <a:ext uri="{FF2B5EF4-FFF2-40B4-BE49-F238E27FC236}">
                <a16:creationId xmlns:a16="http://schemas.microsoft.com/office/drawing/2014/main" id="{C239CD03-5249-354C-8B39-031882CB0FA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424" y="3518512"/>
            <a:ext cx="1003600" cy="50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>
            <a:extLst>
              <a:ext uri="{FF2B5EF4-FFF2-40B4-BE49-F238E27FC236}">
                <a16:creationId xmlns:a16="http://schemas.microsoft.com/office/drawing/2014/main" id="{CB39F547-FB2C-5286-5CC0-23915E2B21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3499" y="4701403"/>
            <a:ext cx="1246152" cy="700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2">
            <a:extLst>
              <a:ext uri="{FF2B5EF4-FFF2-40B4-BE49-F238E27FC236}">
                <a16:creationId xmlns:a16="http://schemas.microsoft.com/office/drawing/2014/main" id="{F1D7DDCC-7CEF-0EDF-B356-A5649A71D4BA}"/>
              </a:ext>
            </a:extLst>
          </p:cNvPr>
          <p:cNvCxnSpPr/>
          <p:nvPr/>
        </p:nvCxnSpPr>
        <p:spPr>
          <a:xfrm rot="10800000" flipH="1">
            <a:off x="457200" y="4387990"/>
            <a:ext cx="8237700" cy="1290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96" name="Google Shape;96;p2">
            <a:extLst>
              <a:ext uri="{FF2B5EF4-FFF2-40B4-BE49-F238E27FC236}">
                <a16:creationId xmlns:a16="http://schemas.microsoft.com/office/drawing/2014/main" id="{EE965C32-94A6-B4AB-659C-2364768883B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0550" y="3316403"/>
            <a:ext cx="693618" cy="9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>
            <a:extLst>
              <a:ext uri="{FF2B5EF4-FFF2-40B4-BE49-F238E27FC236}">
                <a16:creationId xmlns:a16="http://schemas.microsoft.com/office/drawing/2014/main" id="{3FDF41A7-11BF-9E6D-FCBA-CEAC8479530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7375" y="4784890"/>
            <a:ext cx="1192424" cy="11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>
            <a:extLst>
              <a:ext uri="{FF2B5EF4-FFF2-40B4-BE49-F238E27FC236}">
                <a16:creationId xmlns:a16="http://schemas.microsoft.com/office/drawing/2014/main" id="{4FFF7C9F-DD71-7A46-CF6A-39078FCAD88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5275" y="3350571"/>
            <a:ext cx="1094499" cy="8564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ADC565-3807-4A37-4665-22EF6A621D7D}"/>
              </a:ext>
            </a:extLst>
          </p:cNvPr>
          <p:cNvSpPr txBox="1"/>
          <p:nvPr/>
        </p:nvSpPr>
        <p:spPr>
          <a:xfrm>
            <a:off x="905275" y="1905355"/>
            <a:ext cx="602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Formal Proof Assistants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332892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3F25C58A-AAFA-FF91-473E-9E53EB5B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EDE3702C-EC24-3EAA-A416-C9B2C212B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 in Mathematics</a:t>
            </a:r>
            <a:endParaRPr/>
          </a:p>
        </p:txBody>
      </p:sp>
      <p:pic>
        <p:nvPicPr>
          <p:cNvPr id="91" name="Google Shape;91;p2">
            <a:extLst>
              <a:ext uri="{FF2B5EF4-FFF2-40B4-BE49-F238E27FC236}">
                <a16:creationId xmlns:a16="http://schemas.microsoft.com/office/drawing/2014/main" id="{27A93773-1C6B-855D-E337-8F0524D9D0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721" y="3569546"/>
            <a:ext cx="1003602" cy="4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>
            <a:extLst>
              <a:ext uri="{FF2B5EF4-FFF2-40B4-BE49-F238E27FC236}">
                <a16:creationId xmlns:a16="http://schemas.microsoft.com/office/drawing/2014/main" id="{7C00FBA6-7338-226F-9D99-6D265D97A94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725" y="4800815"/>
            <a:ext cx="1094499" cy="4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>
            <a:extLst>
              <a:ext uri="{FF2B5EF4-FFF2-40B4-BE49-F238E27FC236}">
                <a16:creationId xmlns:a16="http://schemas.microsoft.com/office/drawing/2014/main" id="{B2B57D8D-9414-F54B-FF01-08BBF0FABBD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424" y="3518512"/>
            <a:ext cx="1003600" cy="50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>
            <a:extLst>
              <a:ext uri="{FF2B5EF4-FFF2-40B4-BE49-F238E27FC236}">
                <a16:creationId xmlns:a16="http://schemas.microsoft.com/office/drawing/2014/main" id="{3E3E44C8-09D1-BD7D-67A9-028FC919423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3499" y="4701403"/>
            <a:ext cx="1246152" cy="700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2">
            <a:extLst>
              <a:ext uri="{FF2B5EF4-FFF2-40B4-BE49-F238E27FC236}">
                <a16:creationId xmlns:a16="http://schemas.microsoft.com/office/drawing/2014/main" id="{AF18ED57-BF47-71E3-0632-60848007DE63}"/>
              </a:ext>
            </a:extLst>
          </p:cNvPr>
          <p:cNvCxnSpPr/>
          <p:nvPr/>
        </p:nvCxnSpPr>
        <p:spPr>
          <a:xfrm rot="10800000" flipH="1">
            <a:off x="457200" y="4387990"/>
            <a:ext cx="8237700" cy="1290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96" name="Google Shape;96;p2">
            <a:extLst>
              <a:ext uri="{FF2B5EF4-FFF2-40B4-BE49-F238E27FC236}">
                <a16:creationId xmlns:a16="http://schemas.microsoft.com/office/drawing/2014/main" id="{7F65A737-78F0-2D6E-04ED-FE7CAE2F08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0550" y="3316403"/>
            <a:ext cx="693618" cy="9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>
            <a:extLst>
              <a:ext uri="{FF2B5EF4-FFF2-40B4-BE49-F238E27FC236}">
                <a16:creationId xmlns:a16="http://schemas.microsoft.com/office/drawing/2014/main" id="{CBB91C78-A00B-386A-F5F8-331D0F74D1A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7375" y="4784890"/>
            <a:ext cx="1192424" cy="11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>
            <a:extLst>
              <a:ext uri="{FF2B5EF4-FFF2-40B4-BE49-F238E27FC236}">
                <a16:creationId xmlns:a16="http://schemas.microsoft.com/office/drawing/2014/main" id="{BAE97E96-BFB2-A367-6EA8-4D659E79E8F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5275" y="3350571"/>
            <a:ext cx="1094499" cy="85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>
            <a:extLst>
              <a:ext uri="{FF2B5EF4-FFF2-40B4-BE49-F238E27FC236}">
                <a16:creationId xmlns:a16="http://schemas.microsoft.com/office/drawing/2014/main" id="{BC77F71C-3507-1F6D-1805-2577DC682D1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04498" y="4618839"/>
            <a:ext cx="856476" cy="85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EB74A-47A0-08D4-AF2A-D07FA935F0AC}"/>
              </a:ext>
            </a:extLst>
          </p:cNvPr>
          <p:cNvSpPr txBox="1"/>
          <p:nvPr/>
        </p:nvSpPr>
        <p:spPr>
          <a:xfrm>
            <a:off x="905275" y="1905355"/>
            <a:ext cx="602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b="1" dirty="0"/>
              <a:t>AI and LLMs everywhere</a:t>
            </a:r>
          </a:p>
        </p:txBody>
      </p:sp>
      <p:pic>
        <p:nvPicPr>
          <p:cNvPr id="1026" name="Picture 2" descr="Meta's Llama 4 is Coming Soon">
            <a:extLst>
              <a:ext uri="{FF2B5EF4-FFF2-40B4-BE49-F238E27FC236}">
                <a16:creationId xmlns:a16="http://schemas.microsoft.com/office/drawing/2014/main" id="{C2CD37DB-290F-97BB-0E7F-A419006E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668" y="3383139"/>
            <a:ext cx="1335132" cy="75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0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2148800" y="386175"/>
            <a:ext cx="4949700" cy="1591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Calibri"/>
                <a:ea typeface="Calibri"/>
                <a:cs typeface="Calibri"/>
                <a:sym typeface="Calibri"/>
              </a:rPr>
              <a:t>AI IN MATHEMATICS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p3"/>
          <p:cNvCxnSpPr>
            <a:stCxn id="104" idx="2"/>
            <a:endCxn id="106" idx="0"/>
          </p:cNvCxnSpPr>
          <p:nvPr/>
        </p:nvCxnSpPr>
        <p:spPr>
          <a:xfrm flipH="1">
            <a:off x="1509950" y="1977675"/>
            <a:ext cx="3113700" cy="9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3"/>
          <p:cNvCxnSpPr>
            <a:stCxn id="104" idx="2"/>
            <a:endCxn id="108" idx="0"/>
          </p:cNvCxnSpPr>
          <p:nvPr/>
        </p:nvCxnSpPr>
        <p:spPr>
          <a:xfrm>
            <a:off x="4623650" y="1977675"/>
            <a:ext cx="0" cy="9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3"/>
          <p:cNvCxnSpPr>
            <a:stCxn id="104" idx="2"/>
            <a:endCxn id="110" idx="0"/>
          </p:cNvCxnSpPr>
          <p:nvPr/>
        </p:nvCxnSpPr>
        <p:spPr>
          <a:xfrm>
            <a:off x="4623650" y="1977675"/>
            <a:ext cx="3024900" cy="9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106;p3"/>
          <p:cNvSpPr/>
          <p:nvPr/>
        </p:nvSpPr>
        <p:spPr>
          <a:xfrm>
            <a:off x="244000" y="2967600"/>
            <a:ext cx="2532000" cy="732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Language Models (LLMs)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3357638" y="2967600"/>
            <a:ext cx="2532000" cy="732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Formal Proof Assistant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6471300" y="2967600"/>
            <a:ext cx="2354700" cy="732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88" y="3824325"/>
            <a:ext cx="1143023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388" y="4003938"/>
            <a:ext cx="1567550" cy="7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-118400" y="4838925"/>
            <a:ext cx="3256800" cy="16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Mathematical search engine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Provides explanations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 Problem Solving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2943600" y="4892325"/>
            <a:ext cx="3256800" cy="15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tools for theorem proving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Verifies proofs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Makes you structure proofs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5889650" y="4838925"/>
            <a:ext cx="3256800" cy="16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Generates examples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Discovers new structures and relationships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Pushes the boundaries of solving methods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6382650" y="4003875"/>
            <a:ext cx="25320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Algorithms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Language Models (LLMs)</a:t>
            </a:r>
            <a:endParaRPr/>
          </a:p>
        </p:txBody>
      </p:sp>
      <p:pic>
        <p:nvPicPr>
          <p:cNvPr id="122" name="Google Shape;1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888" y="2706788"/>
            <a:ext cx="994338" cy="99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200" y="1636100"/>
            <a:ext cx="1143023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025" y="1777101"/>
            <a:ext cx="1523901" cy="5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615950" y="2340225"/>
            <a:ext cx="18792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185" y="1631715"/>
            <a:ext cx="1523900" cy="86101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92700" y="3769825"/>
            <a:ext cx="895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Predict the next “word” based on previously generated tokens and the given context.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862650" y="4425375"/>
            <a:ext cx="74187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Recent developments: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Non-linear reasoning 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68300"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 of Agents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0512" y="2580203"/>
            <a:ext cx="1143026" cy="1143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Formal Proof Assistants</a:t>
            </a:r>
            <a:endParaRPr/>
          </a:p>
        </p:txBody>
      </p:sp>
      <p:pic>
        <p:nvPicPr>
          <p:cNvPr id="136" name="Google Shape;13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450" y="2073700"/>
            <a:ext cx="1567550" cy="7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275" y="1661663"/>
            <a:ext cx="2439476" cy="149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737" y="1789812"/>
            <a:ext cx="1422788" cy="124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64350" y="2073725"/>
            <a:ext cx="19311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1720950" y="3609000"/>
            <a:ext cx="5702100" cy="523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Verify mathematical proofs with absolute rigor.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1030275" y="3002388"/>
            <a:ext cx="429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Check out: https://adam.math.hhu.de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5"/>
          <p:cNvCxnSpPr>
            <a:stCxn id="140" idx="2"/>
            <a:endCxn id="143" idx="0"/>
          </p:cNvCxnSpPr>
          <p:nvPr/>
        </p:nvCxnSpPr>
        <p:spPr>
          <a:xfrm>
            <a:off x="4572000" y="4132200"/>
            <a:ext cx="0" cy="1071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5"/>
          <p:cNvSpPr txBox="1"/>
          <p:nvPr/>
        </p:nvSpPr>
        <p:spPr>
          <a:xfrm>
            <a:off x="3407700" y="5204200"/>
            <a:ext cx="2328600" cy="861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datasets of proofs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5"/>
          <p:cNvCxnSpPr>
            <a:stCxn id="140" idx="2"/>
            <a:endCxn id="145" idx="0"/>
          </p:cNvCxnSpPr>
          <p:nvPr/>
        </p:nvCxnSpPr>
        <p:spPr>
          <a:xfrm>
            <a:off x="4572000" y="4132200"/>
            <a:ext cx="2651100" cy="1071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5"/>
          <p:cNvCxnSpPr>
            <a:stCxn id="140" idx="2"/>
            <a:endCxn id="147" idx="0"/>
          </p:cNvCxnSpPr>
          <p:nvPr/>
        </p:nvCxnSpPr>
        <p:spPr>
          <a:xfrm flipH="1">
            <a:off x="1920900" y="4132200"/>
            <a:ext cx="2651100" cy="1071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5"/>
          <p:cNvSpPr txBox="1"/>
          <p:nvPr/>
        </p:nvSpPr>
        <p:spPr>
          <a:xfrm>
            <a:off x="756525" y="5204200"/>
            <a:ext cx="2328600" cy="861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the need in human reviews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6058875" y="5204200"/>
            <a:ext cx="2328600" cy="861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simpler collaboration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687</Words>
  <Application>Microsoft Macintosh PowerPoint</Application>
  <PresentationFormat>On-screen Show (4:3)</PresentationFormat>
  <Paragraphs>117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Office Theme</vt:lpstr>
      <vt:lpstr>AI in Mathematics   Lecture 1</vt:lpstr>
      <vt:lpstr>Computers in Mathematics</vt:lpstr>
      <vt:lpstr>Computers in Mathematics</vt:lpstr>
      <vt:lpstr>Computers in Mathematics</vt:lpstr>
      <vt:lpstr>Computers in Mathematics</vt:lpstr>
      <vt:lpstr>Computers in Mathematics</vt:lpstr>
      <vt:lpstr>PowerPoint Presentation</vt:lpstr>
      <vt:lpstr>Large Language Models (LLMs)</vt:lpstr>
      <vt:lpstr>Formal Proof Assistants</vt:lpstr>
      <vt:lpstr>IMO Participation</vt:lpstr>
      <vt:lpstr>AlphaProof solved</vt:lpstr>
      <vt:lpstr>AlphaProof</vt:lpstr>
      <vt:lpstr>Problem 1</vt:lpstr>
      <vt:lpstr>Problem 2</vt:lpstr>
      <vt:lpstr>Problem 6</vt:lpstr>
      <vt:lpstr>AlphaGeometry solved</vt:lpstr>
      <vt:lpstr>AlphaGeometry solved</vt:lpstr>
      <vt:lpstr>AlphaGeometry</vt:lpstr>
      <vt:lpstr>AlphaGeometry</vt:lpstr>
      <vt:lpstr>AlphaProof didn’t solve</vt:lpstr>
      <vt:lpstr>Problem 3</vt:lpstr>
      <vt:lpstr>Problem 5</vt:lpstr>
      <vt:lpstr>AI and Mathematics</vt:lpstr>
      <vt:lpstr>AI and Matrix Multiplication</vt:lpstr>
      <vt:lpstr>AI and Matrix Multiplication</vt:lpstr>
      <vt:lpstr>Alpha Tensor results</vt:lpstr>
      <vt:lpstr>The SET Game </vt:lpstr>
      <vt:lpstr>The SET Game</vt:lpstr>
      <vt:lpstr>AI improved the results!</vt:lpstr>
      <vt:lpstr>How AI Helped in the Capset Problem?</vt:lpstr>
      <vt:lpstr>Lyapunov Functions</vt:lpstr>
      <vt:lpstr>Lyapunov Functions</vt:lpstr>
      <vt:lpstr>Lyapunov Functions</vt:lpstr>
      <vt:lpstr>PowerPoint Presentation</vt:lpstr>
      <vt:lpstr>Mathematical Data</vt:lpstr>
      <vt:lpstr>About This Course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Alexander Shlimovich</cp:lastModifiedBy>
  <cp:revision>7</cp:revision>
  <dcterms:created xsi:type="dcterms:W3CDTF">2013-01-27T09:14:16Z</dcterms:created>
  <dcterms:modified xsi:type="dcterms:W3CDTF">2025-05-05T14:40:52Z</dcterms:modified>
</cp:coreProperties>
</file>